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6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2" d="100"/>
          <a:sy n="72" d="100"/>
        </p:scale>
        <p:origin x="-195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837364-55C5-A045-8B2D-3093AAD7C7EF}" type="datetimeFigureOut">
              <a:rPr lang="en-US" smtClean="0"/>
              <a:t>8/30/13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B2D14B-B1A8-F343-BDB1-503BFEDE867D}" type="slidenum">
              <a:rPr lang="en-US" smtClean="0"/>
              <a:t>‹#›</a:t>
            </a:fld>
            <a:endParaRPr lang="en-US"/>
          </a:p>
        </p:txBody>
      </p:sp>
    </p:spTree>
    <p:extLst>
      <p:ext uri="{BB962C8B-B14F-4D97-AF65-F5344CB8AC3E}">
        <p14:creationId xmlns:p14="http://schemas.microsoft.com/office/powerpoint/2010/main" val="2453762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837364-55C5-A045-8B2D-3093AAD7C7EF}" type="datetimeFigureOut">
              <a:rPr lang="en-US" smtClean="0"/>
              <a:t>8/30/13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B2D14B-B1A8-F343-BDB1-503BFEDE867D}" type="slidenum">
              <a:rPr lang="en-US" smtClean="0"/>
              <a:t>‹#›</a:t>
            </a:fld>
            <a:endParaRPr lang="en-US"/>
          </a:p>
        </p:txBody>
      </p:sp>
    </p:spTree>
    <p:extLst>
      <p:ext uri="{BB962C8B-B14F-4D97-AF65-F5344CB8AC3E}">
        <p14:creationId xmlns:p14="http://schemas.microsoft.com/office/powerpoint/2010/main" val="3464187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837364-55C5-A045-8B2D-3093AAD7C7EF}" type="datetimeFigureOut">
              <a:rPr lang="en-US" smtClean="0"/>
              <a:t>8/30/13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B2D14B-B1A8-F343-BDB1-503BFEDE867D}" type="slidenum">
              <a:rPr lang="en-US" smtClean="0"/>
              <a:t>‹#›</a:t>
            </a:fld>
            <a:endParaRPr lang="en-US"/>
          </a:p>
        </p:txBody>
      </p:sp>
    </p:spTree>
    <p:extLst>
      <p:ext uri="{BB962C8B-B14F-4D97-AF65-F5344CB8AC3E}">
        <p14:creationId xmlns:p14="http://schemas.microsoft.com/office/powerpoint/2010/main" val="508005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837364-55C5-A045-8B2D-3093AAD7C7EF}" type="datetimeFigureOut">
              <a:rPr lang="en-US" smtClean="0"/>
              <a:t>8/30/13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B2D14B-B1A8-F343-BDB1-503BFEDE867D}" type="slidenum">
              <a:rPr lang="en-US" smtClean="0"/>
              <a:t>‹#›</a:t>
            </a:fld>
            <a:endParaRPr lang="en-US"/>
          </a:p>
        </p:txBody>
      </p:sp>
    </p:spTree>
    <p:extLst>
      <p:ext uri="{BB962C8B-B14F-4D97-AF65-F5344CB8AC3E}">
        <p14:creationId xmlns:p14="http://schemas.microsoft.com/office/powerpoint/2010/main" val="3118074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837364-55C5-A045-8B2D-3093AAD7C7EF}" type="datetimeFigureOut">
              <a:rPr lang="en-US" smtClean="0"/>
              <a:t>8/30/13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B2D14B-B1A8-F343-BDB1-503BFEDE867D}" type="slidenum">
              <a:rPr lang="en-US" smtClean="0"/>
              <a:t>‹#›</a:t>
            </a:fld>
            <a:endParaRPr lang="en-US"/>
          </a:p>
        </p:txBody>
      </p:sp>
    </p:spTree>
    <p:extLst>
      <p:ext uri="{BB962C8B-B14F-4D97-AF65-F5344CB8AC3E}">
        <p14:creationId xmlns:p14="http://schemas.microsoft.com/office/powerpoint/2010/main" val="1765983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837364-55C5-A045-8B2D-3093AAD7C7EF}" type="datetimeFigureOut">
              <a:rPr lang="en-US" smtClean="0"/>
              <a:t>8/30/13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B2D14B-B1A8-F343-BDB1-503BFEDE867D}" type="slidenum">
              <a:rPr lang="en-US" smtClean="0"/>
              <a:t>‹#›</a:t>
            </a:fld>
            <a:endParaRPr lang="en-US"/>
          </a:p>
        </p:txBody>
      </p:sp>
    </p:spTree>
    <p:extLst>
      <p:ext uri="{BB962C8B-B14F-4D97-AF65-F5344CB8AC3E}">
        <p14:creationId xmlns:p14="http://schemas.microsoft.com/office/powerpoint/2010/main" val="2398933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837364-55C5-A045-8B2D-3093AAD7C7EF}" type="datetimeFigureOut">
              <a:rPr lang="en-US" smtClean="0"/>
              <a:t>8/30/13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B2D14B-B1A8-F343-BDB1-503BFEDE867D}" type="slidenum">
              <a:rPr lang="en-US" smtClean="0"/>
              <a:t>‹#›</a:t>
            </a:fld>
            <a:endParaRPr lang="en-US"/>
          </a:p>
        </p:txBody>
      </p:sp>
    </p:spTree>
    <p:extLst>
      <p:ext uri="{BB962C8B-B14F-4D97-AF65-F5344CB8AC3E}">
        <p14:creationId xmlns:p14="http://schemas.microsoft.com/office/powerpoint/2010/main" val="2179162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837364-55C5-A045-8B2D-3093AAD7C7EF}" type="datetimeFigureOut">
              <a:rPr lang="en-US" smtClean="0"/>
              <a:t>8/30/13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B2D14B-B1A8-F343-BDB1-503BFEDE867D}" type="slidenum">
              <a:rPr lang="en-US" smtClean="0"/>
              <a:t>‹#›</a:t>
            </a:fld>
            <a:endParaRPr lang="en-US"/>
          </a:p>
        </p:txBody>
      </p:sp>
    </p:spTree>
    <p:extLst>
      <p:ext uri="{BB962C8B-B14F-4D97-AF65-F5344CB8AC3E}">
        <p14:creationId xmlns:p14="http://schemas.microsoft.com/office/powerpoint/2010/main" val="22995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837364-55C5-A045-8B2D-3093AAD7C7EF}" type="datetimeFigureOut">
              <a:rPr lang="en-US" smtClean="0"/>
              <a:t>8/30/13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B2D14B-B1A8-F343-BDB1-503BFEDE867D}" type="slidenum">
              <a:rPr lang="en-US" smtClean="0"/>
              <a:t>‹#›</a:t>
            </a:fld>
            <a:endParaRPr lang="en-US"/>
          </a:p>
        </p:txBody>
      </p:sp>
    </p:spTree>
    <p:extLst>
      <p:ext uri="{BB962C8B-B14F-4D97-AF65-F5344CB8AC3E}">
        <p14:creationId xmlns:p14="http://schemas.microsoft.com/office/powerpoint/2010/main" val="2255004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837364-55C5-A045-8B2D-3093AAD7C7EF}" type="datetimeFigureOut">
              <a:rPr lang="en-US" smtClean="0"/>
              <a:t>8/30/13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B2D14B-B1A8-F343-BDB1-503BFEDE867D}" type="slidenum">
              <a:rPr lang="en-US" smtClean="0"/>
              <a:t>‹#›</a:t>
            </a:fld>
            <a:endParaRPr lang="en-US"/>
          </a:p>
        </p:txBody>
      </p:sp>
    </p:spTree>
    <p:extLst>
      <p:ext uri="{BB962C8B-B14F-4D97-AF65-F5344CB8AC3E}">
        <p14:creationId xmlns:p14="http://schemas.microsoft.com/office/powerpoint/2010/main" val="2778006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837364-55C5-A045-8B2D-3093AAD7C7EF}" type="datetimeFigureOut">
              <a:rPr lang="en-US" smtClean="0"/>
              <a:t>8/30/13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B2D14B-B1A8-F343-BDB1-503BFEDE867D}" type="slidenum">
              <a:rPr lang="en-US" smtClean="0"/>
              <a:t>‹#›</a:t>
            </a:fld>
            <a:endParaRPr lang="en-US"/>
          </a:p>
        </p:txBody>
      </p:sp>
    </p:spTree>
    <p:extLst>
      <p:ext uri="{BB962C8B-B14F-4D97-AF65-F5344CB8AC3E}">
        <p14:creationId xmlns:p14="http://schemas.microsoft.com/office/powerpoint/2010/main" val="292262128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837364-55C5-A045-8B2D-3093AAD7C7EF}" type="datetimeFigureOut">
              <a:rPr lang="en-US" smtClean="0"/>
              <a:t>8/30/13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B2D14B-B1A8-F343-BDB1-503BFEDE867D}" type="slidenum">
              <a:rPr lang="en-US" smtClean="0"/>
              <a:t>‹#›</a:t>
            </a:fld>
            <a:endParaRPr lang="en-US"/>
          </a:p>
        </p:txBody>
      </p:sp>
    </p:spTree>
    <p:extLst>
      <p:ext uri="{BB962C8B-B14F-4D97-AF65-F5344CB8AC3E}">
        <p14:creationId xmlns:p14="http://schemas.microsoft.com/office/powerpoint/2010/main" val="2947713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0400"/>
            <a:ext cx="7772400" cy="1470025"/>
          </a:xfrm>
        </p:spPr>
        <p:txBody>
          <a:bodyPr/>
          <a:lstStyle/>
          <a:p>
            <a:r>
              <a:rPr lang="en-US" dirty="0" smtClean="0">
                <a:solidFill>
                  <a:srgbClr val="604A7B"/>
                </a:solidFill>
              </a:rPr>
              <a:t>Introduction</a:t>
            </a:r>
            <a:r>
              <a:rPr lang="en-US" dirty="0" smtClean="0"/>
              <a:t> </a:t>
            </a:r>
            <a:r>
              <a:rPr lang="en-US" dirty="0" smtClean="0">
                <a:solidFill>
                  <a:schemeClr val="tx2">
                    <a:lumMod val="60000"/>
                    <a:lumOff val="40000"/>
                  </a:schemeClr>
                </a:solidFill>
              </a:rPr>
              <a:t>to the </a:t>
            </a:r>
            <a:r>
              <a:rPr lang="en-US" dirty="0" smtClean="0">
                <a:solidFill>
                  <a:schemeClr val="accent6">
                    <a:lumMod val="75000"/>
                  </a:schemeClr>
                </a:solidFill>
              </a:rPr>
              <a:t>Mishnah</a:t>
            </a:r>
            <a:endParaRPr lang="en-US" dirty="0">
              <a:solidFill>
                <a:schemeClr val="accent6">
                  <a:lumMod val="75000"/>
                </a:schemeClr>
              </a:solidFill>
            </a:endParaRPr>
          </a:p>
        </p:txBody>
      </p:sp>
      <p:sp>
        <p:nvSpPr>
          <p:cNvPr id="5" name="TextBox 4"/>
          <p:cNvSpPr txBox="1"/>
          <p:nvPr/>
        </p:nvSpPr>
        <p:spPr>
          <a:xfrm>
            <a:off x="1679325" y="4462944"/>
            <a:ext cx="7246188" cy="954107"/>
          </a:xfrm>
          <a:prstGeom prst="rect">
            <a:avLst/>
          </a:prstGeom>
          <a:noFill/>
        </p:spPr>
        <p:txBody>
          <a:bodyPr wrap="square" rtlCol="0">
            <a:spAutoFit/>
          </a:bodyPr>
          <a:lstStyle/>
          <a:p>
            <a:r>
              <a:rPr lang="en-US" sz="2800" dirty="0" smtClean="0">
                <a:solidFill>
                  <a:schemeClr val="accent4">
                    <a:lumMod val="75000"/>
                  </a:schemeClr>
                </a:solidFill>
              </a:rPr>
              <a:t>By; Jeremy Cleeman</a:t>
            </a:r>
            <a:r>
              <a:rPr lang="en-US" sz="2800" dirty="0" smtClean="0"/>
              <a:t>, </a:t>
            </a:r>
            <a:r>
              <a:rPr lang="en-US" sz="2800" dirty="0" smtClean="0">
                <a:solidFill>
                  <a:schemeClr val="tx2">
                    <a:lumMod val="60000"/>
                    <a:lumOff val="40000"/>
                  </a:schemeClr>
                </a:solidFill>
              </a:rPr>
              <a:t>Isaac </a:t>
            </a:r>
            <a:r>
              <a:rPr lang="en-US" sz="2800" dirty="0" err="1" smtClean="0">
                <a:solidFill>
                  <a:schemeClr val="tx2">
                    <a:lumMod val="60000"/>
                    <a:lumOff val="40000"/>
                  </a:schemeClr>
                </a:solidFill>
              </a:rPr>
              <a:t>Ovadia</a:t>
            </a:r>
            <a:r>
              <a:rPr lang="en-US" sz="2800" dirty="0" smtClean="0"/>
              <a:t>, </a:t>
            </a:r>
            <a:r>
              <a:rPr lang="en-US" sz="2800" dirty="0" smtClean="0">
                <a:solidFill>
                  <a:schemeClr val="accent6">
                    <a:lumMod val="75000"/>
                  </a:schemeClr>
                </a:solidFill>
              </a:rPr>
              <a:t>Orel Ben-Shimon</a:t>
            </a:r>
            <a:endParaRPr lang="en-US" sz="2800" dirty="0">
              <a:solidFill>
                <a:schemeClr val="accent6">
                  <a:lumMod val="75000"/>
                </a:schemeClr>
              </a:solidFill>
            </a:endParaRPr>
          </a:p>
        </p:txBody>
      </p:sp>
    </p:spTree>
    <p:extLst>
      <p:ext uri="{BB962C8B-B14F-4D97-AF65-F5344CB8AC3E}">
        <p14:creationId xmlns:p14="http://schemas.microsoft.com/office/powerpoint/2010/main" val="3892593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Hashem Giving Moshe the </a:t>
            </a:r>
            <a:r>
              <a:rPr lang="en-US" dirty="0" err="1" smtClean="0">
                <a:solidFill>
                  <a:schemeClr val="bg1"/>
                </a:solidFill>
              </a:rPr>
              <a:t>Mizvot</a:t>
            </a:r>
            <a:r>
              <a:rPr lang="en-US" dirty="0" smtClean="0">
                <a:solidFill>
                  <a:schemeClr val="bg1"/>
                </a:solidFill>
              </a:rPr>
              <a:t> on </a:t>
            </a:r>
            <a:r>
              <a:rPr lang="en-US" dirty="0" err="1" smtClean="0">
                <a:solidFill>
                  <a:schemeClr val="bg1"/>
                </a:solidFill>
              </a:rPr>
              <a:t>Har</a:t>
            </a:r>
            <a:r>
              <a:rPr lang="en-US" dirty="0" smtClean="0">
                <a:solidFill>
                  <a:schemeClr val="bg1"/>
                </a:solidFill>
              </a:rPr>
              <a:t> Sinai</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r>
              <a:rPr lang="en-US" dirty="0" smtClean="0">
                <a:solidFill>
                  <a:srgbClr val="FFFFFF"/>
                </a:solidFill>
              </a:rPr>
              <a:t>Hashem told Moshe the </a:t>
            </a:r>
            <a:r>
              <a:rPr lang="en-US" dirty="0" err="1" smtClean="0">
                <a:solidFill>
                  <a:srgbClr val="FFFFFF"/>
                </a:solidFill>
              </a:rPr>
              <a:t>mizvot</a:t>
            </a:r>
            <a:r>
              <a:rPr lang="en-US" dirty="0" smtClean="0">
                <a:solidFill>
                  <a:srgbClr val="FFFFFF"/>
                </a:solidFill>
              </a:rPr>
              <a:t> on </a:t>
            </a:r>
            <a:r>
              <a:rPr lang="en-US" dirty="0" err="1" smtClean="0">
                <a:solidFill>
                  <a:srgbClr val="FFFFFF"/>
                </a:solidFill>
              </a:rPr>
              <a:t>Har</a:t>
            </a:r>
            <a:r>
              <a:rPr lang="en-US" dirty="0" smtClean="0">
                <a:solidFill>
                  <a:srgbClr val="FFFFFF"/>
                </a:solidFill>
              </a:rPr>
              <a:t> Sinai, but what was written down at that time was only the </a:t>
            </a:r>
            <a:r>
              <a:rPr lang="en-US" dirty="0" err="1" smtClean="0">
                <a:solidFill>
                  <a:srgbClr val="FFFFFF"/>
                </a:solidFill>
              </a:rPr>
              <a:t>mizvot</a:t>
            </a:r>
            <a:r>
              <a:rPr lang="en-US" dirty="0" smtClean="0">
                <a:solidFill>
                  <a:srgbClr val="FFFFFF"/>
                </a:solidFill>
              </a:rPr>
              <a:t> in general this is known as the Torah </a:t>
            </a:r>
            <a:r>
              <a:rPr lang="en-US" dirty="0" err="1" smtClean="0">
                <a:solidFill>
                  <a:srgbClr val="FFFFFF"/>
                </a:solidFill>
              </a:rPr>
              <a:t>Shebichtav</a:t>
            </a:r>
            <a:r>
              <a:rPr lang="en-US" dirty="0" smtClean="0">
                <a:solidFill>
                  <a:srgbClr val="FFFFFF"/>
                </a:solidFill>
              </a:rPr>
              <a:t> (Written Laws)</a:t>
            </a:r>
          </a:p>
          <a:p>
            <a:r>
              <a:rPr lang="en-US" dirty="0" smtClean="0">
                <a:solidFill>
                  <a:srgbClr val="FFFFFF"/>
                </a:solidFill>
              </a:rPr>
              <a:t>Hashem told Moshe the details of the </a:t>
            </a:r>
            <a:r>
              <a:rPr lang="en-US" dirty="0" err="1" smtClean="0">
                <a:solidFill>
                  <a:srgbClr val="FFFFFF"/>
                </a:solidFill>
              </a:rPr>
              <a:t>Mizvot</a:t>
            </a:r>
            <a:r>
              <a:rPr lang="en-US" dirty="0" smtClean="0">
                <a:solidFill>
                  <a:srgbClr val="FFFFFF"/>
                </a:solidFill>
              </a:rPr>
              <a:t>, but they were not written down rather the details were passed down from generation to generation this was known as the Torah </a:t>
            </a:r>
            <a:r>
              <a:rPr lang="en-US" dirty="0" err="1" smtClean="0">
                <a:solidFill>
                  <a:srgbClr val="FFFFFF"/>
                </a:solidFill>
              </a:rPr>
              <a:t>Shebal</a:t>
            </a:r>
            <a:r>
              <a:rPr lang="en-US" dirty="0" smtClean="0">
                <a:solidFill>
                  <a:srgbClr val="FFFFFF"/>
                </a:solidFill>
              </a:rPr>
              <a:t> </a:t>
            </a:r>
            <a:r>
              <a:rPr lang="en-US" dirty="0" err="1" smtClean="0">
                <a:solidFill>
                  <a:srgbClr val="FFFFFF"/>
                </a:solidFill>
              </a:rPr>
              <a:t>Peh</a:t>
            </a:r>
            <a:r>
              <a:rPr lang="en-US" dirty="0" smtClean="0">
                <a:solidFill>
                  <a:srgbClr val="FFFFFF"/>
                </a:solidFill>
              </a:rPr>
              <a:t> (Oral Laws)</a:t>
            </a:r>
            <a:endParaRPr lang="en-US" dirty="0">
              <a:solidFill>
                <a:srgbClr val="FFFFFF"/>
              </a:solidFill>
            </a:endParaRPr>
          </a:p>
        </p:txBody>
      </p:sp>
    </p:spTree>
    <p:extLst>
      <p:ext uri="{BB962C8B-B14F-4D97-AF65-F5344CB8AC3E}">
        <p14:creationId xmlns:p14="http://schemas.microsoft.com/office/powerpoint/2010/main" val="233769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rgbClr val="0000FF"/>
                </a:solidFill>
              </a:rPr>
              <a:t>The Rabbis taught us in a </a:t>
            </a:r>
            <a:r>
              <a:rPr lang="en-US" dirty="0" err="1" smtClean="0">
                <a:solidFill>
                  <a:srgbClr val="0000FF"/>
                </a:solidFill>
              </a:rPr>
              <a:t>Braita</a:t>
            </a:r>
            <a:r>
              <a:rPr lang="en-US" dirty="0" smtClean="0">
                <a:solidFill>
                  <a:srgbClr val="0000FF"/>
                </a:solidFill>
              </a:rPr>
              <a:t>: “Hashem spoke to Moshe on </a:t>
            </a:r>
            <a:r>
              <a:rPr lang="en-US" dirty="0" err="1" smtClean="0">
                <a:solidFill>
                  <a:srgbClr val="0000FF"/>
                </a:solidFill>
              </a:rPr>
              <a:t>Har</a:t>
            </a:r>
            <a:r>
              <a:rPr lang="en-US" dirty="0" smtClean="0">
                <a:solidFill>
                  <a:srgbClr val="0000FF"/>
                </a:solidFill>
              </a:rPr>
              <a:t> Sinai”, the question is asked: Was not the entire Torah given on Sinai?</a:t>
            </a:r>
          </a:p>
          <a:p>
            <a:r>
              <a:rPr lang="en-US" dirty="0" smtClean="0">
                <a:solidFill>
                  <a:srgbClr val="0000FF"/>
                </a:solidFill>
              </a:rPr>
              <a:t>Answer: This teaches us that just like </a:t>
            </a:r>
            <a:r>
              <a:rPr lang="en-US" dirty="0" err="1" smtClean="0">
                <a:solidFill>
                  <a:srgbClr val="0000FF"/>
                </a:solidFill>
              </a:rPr>
              <a:t>shemitah</a:t>
            </a:r>
            <a:r>
              <a:rPr lang="en-US" dirty="0" smtClean="0">
                <a:solidFill>
                  <a:srgbClr val="0000FF"/>
                </a:solidFill>
              </a:rPr>
              <a:t> the general rules and the details were given at </a:t>
            </a:r>
            <a:r>
              <a:rPr lang="en-US" dirty="0">
                <a:solidFill>
                  <a:srgbClr val="0000FF"/>
                </a:solidFill>
              </a:rPr>
              <a:t>S</a:t>
            </a:r>
            <a:r>
              <a:rPr lang="en-US" dirty="0" smtClean="0">
                <a:solidFill>
                  <a:srgbClr val="0000FF"/>
                </a:solidFill>
              </a:rPr>
              <a:t>inai, so to all the </a:t>
            </a:r>
            <a:r>
              <a:rPr lang="en-US" dirty="0" err="1" smtClean="0">
                <a:solidFill>
                  <a:srgbClr val="0000FF"/>
                </a:solidFill>
              </a:rPr>
              <a:t>mizvot</a:t>
            </a:r>
            <a:r>
              <a:rPr lang="en-US" dirty="0" smtClean="0">
                <a:solidFill>
                  <a:srgbClr val="0000FF"/>
                </a:solidFill>
              </a:rPr>
              <a:t> its general rules and the details were given at Sinai.</a:t>
            </a:r>
            <a:endParaRPr lang="en-US" dirty="0">
              <a:solidFill>
                <a:srgbClr val="0000FF"/>
              </a:solidFill>
            </a:endParaRPr>
          </a:p>
        </p:txBody>
      </p:sp>
    </p:spTree>
    <p:extLst>
      <p:ext uri="{BB962C8B-B14F-4D97-AF65-F5344CB8AC3E}">
        <p14:creationId xmlns:p14="http://schemas.microsoft.com/office/powerpoint/2010/main" val="2548651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00"/>
                </a:solidFill>
              </a:rPr>
              <a:t>From </a:t>
            </a:r>
            <a:r>
              <a:rPr lang="en-US" dirty="0" err="1" smtClean="0">
                <a:solidFill>
                  <a:srgbClr val="000000"/>
                </a:solidFill>
              </a:rPr>
              <a:t>Yehoshua</a:t>
            </a:r>
            <a:r>
              <a:rPr lang="en-US" dirty="0" smtClean="0">
                <a:solidFill>
                  <a:srgbClr val="000000"/>
                </a:solidFill>
              </a:rPr>
              <a:t> to Rabbi Yehuda </a:t>
            </a:r>
            <a:r>
              <a:rPr lang="en-US" dirty="0" err="1" smtClean="0">
                <a:solidFill>
                  <a:srgbClr val="000000"/>
                </a:solidFill>
              </a:rPr>
              <a:t>Hanasi</a:t>
            </a:r>
            <a:endParaRPr lang="en-US" dirty="0">
              <a:solidFill>
                <a:srgbClr val="000000"/>
              </a:solidFill>
            </a:endParaRPr>
          </a:p>
        </p:txBody>
      </p:sp>
      <p:sp>
        <p:nvSpPr>
          <p:cNvPr id="3" name="Content Placeholder 2"/>
          <p:cNvSpPr>
            <a:spLocks noGrp="1"/>
          </p:cNvSpPr>
          <p:nvPr>
            <p:ph idx="1"/>
          </p:nvPr>
        </p:nvSpPr>
        <p:spPr/>
        <p:txBody>
          <a:bodyPr>
            <a:normAutofit fontScale="85000" lnSpcReduction="10000"/>
          </a:bodyPr>
          <a:lstStyle/>
          <a:p>
            <a:r>
              <a:rPr lang="en-US" dirty="0" smtClean="0"/>
              <a:t>Before </a:t>
            </a:r>
            <a:r>
              <a:rPr lang="en-US" dirty="0" err="1" smtClean="0"/>
              <a:t>Yehoshua</a:t>
            </a:r>
            <a:r>
              <a:rPr lang="en-US" dirty="0" smtClean="0"/>
              <a:t> died he passed down all that he learned from Moshe to the Elders of the generation. </a:t>
            </a:r>
          </a:p>
          <a:p>
            <a:r>
              <a:rPr lang="en-US" dirty="0" smtClean="0"/>
              <a:t>The Elders passed it down to the prophets. None of the laws were changed, but some ideas were debated.</a:t>
            </a:r>
          </a:p>
          <a:p>
            <a:r>
              <a:rPr lang="en-US" dirty="0" smtClean="0"/>
              <a:t>After this time, a man known as Yehuda and </a:t>
            </a:r>
            <a:r>
              <a:rPr lang="en-US" dirty="0" err="1" smtClean="0"/>
              <a:t>Rabbenu</a:t>
            </a:r>
            <a:r>
              <a:rPr lang="en-US" dirty="0" smtClean="0"/>
              <a:t> </a:t>
            </a:r>
            <a:r>
              <a:rPr lang="en-US" dirty="0" err="1" smtClean="0"/>
              <a:t>Hakadosh</a:t>
            </a:r>
            <a:r>
              <a:rPr lang="en-US" dirty="0" smtClean="0"/>
              <a:t> came along.</a:t>
            </a:r>
          </a:p>
          <a:p>
            <a:r>
              <a:rPr lang="en-US" dirty="0" smtClean="0"/>
              <a:t> Yehuda was the one who gathered all the debates and ideas from the time of Moshe until his time, and compiled it into one book called the Mishnah, which included an explanation for all the </a:t>
            </a:r>
            <a:r>
              <a:rPr lang="en-US" dirty="0" err="1" smtClean="0"/>
              <a:t>Mitzvot</a:t>
            </a:r>
            <a:r>
              <a:rPr lang="en-US" dirty="0" smtClean="0"/>
              <a:t> found in the Torah.</a:t>
            </a:r>
            <a:endParaRPr lang="en-US" dirty="0"/>
          </a:p>
        </p:txBody>
      </p:sp>
    </p:spTree>
    <p:extLst>
      <p:ext uri="{BB962C8B-B14F-4D97-AF65-F5344CB8AC3E}">
        <p14:creationId xmlns:p14="http://schemas.microsoft.com/office/powerpoint/2010/main" val="1136981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How the Discussions/Arguments of Oral Torah Began</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rgbClr val="FF0000"/>
                </a:solidFill>
              </a:rPr>
              <a:t>During the lifetime of Moshe if anyone was unsure about a law or if they had forgotten it he was able to give a definite answer with an explanation.</a:t>
            </a:r>
          </a:p>
          <a:p>
            <a:r>
              <a:rPr lang="en-US" dirty="0" smtClean="0">
                <a:solidFill>
                  <a:srgbClr val="FF0000"/>
                </a:solidFill>
              </a:rPr>
              <a:t>After Moshes passing every teaching received directly from him remained undisputed. </a:t>
            </a:r>
          </a:p>
          <a:p>
            <a:r>
              <a:rPr lang="en-US" dirty="0" smtClean="0">
                <a:solidFill>
                  <a:srgbClr val="FF0000"/>
                </a:solidFill>
              </a:rPr>
              <a:t>However the laws that were not received directly from Moshe were debated amongst the elders and were settled based on a majority rules voting system.</a:t>
            </a:r>
          </a:p>
          <a:p>
            <a:endParaRPr lang="en-US" dirty="0"/>
          </a:p>
        </p:txBody>
      </p:sp>
    </p:spTree>
    <p:extLst>
      <p:ext uri="{BB962C8B-B14F-4D97-AF65-F5344CB8AC3E}">
        <p14:creationId xmlns:p14="http://schemas.microsoft.com/office/powerpoint/2010/main" val="10944224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829</TotalTime>
  <Words>346</Words>
  <Application>Microsoft Macintosh PowerPoint</Application>
  <PresentationFormat>On-screen Show (4:3)</PresentationFormat>
  <Paragraphs>16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Introduction to the Mishnah</vt:lpstr>
      <vt:lpstr>Hashem Giving Moshe the Mizvot on Har Sinai</vt:lpstr>
      <vt:lpstr>PowerPoint Presentation</vt:lpstr>
      <vt:lpstr>From Yehoshua to Rabbi Yehuda Hanasi</vt:lpstr>
      <vt:lpstr>How the Discussions/Arguments of Oral Torah Began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Mishnah</dc:title>
  <dc:creator>jeremy cleeman</dc:creator>
  <cp:lastModifiedBy>jeremy cleeman</cp:lastModifiedBy>
  <cp:revision>9</cp:revision>
  <dcterms:created xsi:type="dcterms:W3CDTF">2013-08-27T13:17:42Z</dcterms:created>
  <dcterms:modified xsi:type="dcterms:W3CDTF">2013-08-30T13:09:06Z</dcterms:modified>
</cp:coreProperties>
</file>